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66" r:id="rId7"/>
    <p:sldId id="261" r:id="rId8"/>
    <p:sldId id="273" r:id="rId9"/>
    <p:sldId id="267" r:id="rId10"/>
    <p:sldId id="270" r:id="rId11"/>
    <p:sldId id="259" r:id="rId12"/>
    <p:sldId id="269" r:id="rId13"/>
    <p:sldId id="260" r:id="rId14"/>
    <p:sldId id="268" r:id="rId15"/>
    <p:sldId id="271" r:id="rId16"/>
    <p:sldId id="272" r:id="rId17"/>
    <p:sldId id="26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gif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9600" dirty="0" err="1" smtClean="0">
                <a:latin typeface="Bebas Neue Bold" panose="020B0606020202050201" pitchFamily="34" charset="0"/>
              </a:rPr>
              <a:t>rsMART</a:t>
            </a:r>
            <a:endParaRPr lang="fr-FR" sz="9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200" dirty="0" smtClean="0">
                <a:latin typeface="Bebas Neue Regular" panose="00000500000000000000" pitchFamily="2" charset="0"/>
              </a:rPr>
              <a:t>Itération 0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0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Budget </a:t>
            </a:r>
            <a:r>
              <a:rPr lang="fr-FR" sz="6600" dirty="0" err="1" smtClean="0">
                <a:latin typeface="Bebas Neue Bold" panose="020B0606020202050201" pitchFamily="34" charset="0"/>
              </a:rPr>
              <a:t>previsionnel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33577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endParaRPr lang="fr-FR" sz="3200" dirty="0">
              <a:latin typeface="Bebas Neue Regular" panose="00000500000000000000" pitchFamily="2" charset="0"/>
            </a:endParaRP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976150"/>
              </p:ext>
            </p:extLst>
          </p:nvPr>
        </p:nvGraphicFramePr>
        <p:xfrm>
          <a:off x="2570206" y="1581664"/>
          <a:ext cx="7133967" cy="49195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3369"/>
                <a:gridCol w="1900254"/>
                <a:gridCol w="1867326"/>
                <a:gridCol w="1363018"/>
              </a:tblGrid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Produit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Quantité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Prix Unitaire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</a:rPr>
                        <a:t>Total (</a:t>
                      </a:r>
                      <a:r>
                        <a:rPr lang="fr-FR" sz="1100" dirty="0">
                          <a:effectLst/>
                        </a:rPr>
                        <a:t>en euro)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Châssis Wild Thumper 4WD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299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Contrôleur Dagu 4 moteurs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Webcam Logitech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19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Routeur DLink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25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Ecran Rasbperry tactile 3.2 ‘’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15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Rasbperry pi 2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Câbles mâle et femelle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</a:rPr>
                        <a:t>3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Contrôleur Cytron 2 Moteurs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30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Capteur infra-rouge 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4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80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</a:t>
                      </a:r>
                      <a:r>
                        <a:rPr lang="fr-FR" sz="11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TCC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560 €</a:t>
                      </a:r>
                      <a:endParaRPr lang="fr-FR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566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Programme itérations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70000" lnSpcReduction="20000"/>
          </a:bodyPr>
          <a:lstStyle/>
          <a:p>
            <a:r>
              <a:rPr lang="fr-FR" sz="7300" dirty="0">
                <a:latin typeface="Bebas Neue Regular" panose="00000500000000000000" pitchFamily="2" charset="0"/>
              </a:rPr>
              <a:t>Itération 1 : </a:t>
            </a:r>
            <a:endParaRPr lang="fr-FR" sz="73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déplacement du robot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à distance</a:t>
            </a:r>
            <a:endParaRPr lang="fr-FR" sz="3200" dirty="0">
              <a:latin typeface="Bebas Neue Regular" panose="00000500000000000000" pitchFamily="2" charset="0"/>
            </a:endParaRPr>
          </a:p>
          <a:p>
            <a:r>
              <a:rPr lang="fr-FR" sz="6400" dirty="0">
                <a:latin typeface="Bebas Neue Regular" panose="00000500000000000000" pitchFamily="2" charset="0"/>
              </a:rPr>
              <a:t>Itération 2 : </a:t>
            </a:r>
            <a:endParaRPr lang="fr-FR" sz="64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détection des obstacles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enregistrement des positions des obstacles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Visualisation de la caméra du robot depuis l’interface web</a:t>
            </a:r>
            <a:endParaRPr lang="fr-FR" sz="3200" dirty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8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Programme itérations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92500" lnSpcReduction="10000"/>
          </a:bodyPr>
          <a:lstStyle/>
          <a:p>
            <a:r>
              <a:rPr lang="fr-FR" sz="7300" dirty="0">
                <a:latin typeface="Bebas Neue Regular" panose="00000500000000000000" pitchFamily="2" charset="0"/>
              </a:rPr>
              <a:t>Itération </a:t>
            </a:r>
            <a:r>
              <a:rPr lang="fr-FR" sz="7300" dirty="0" smtClean="0">
                <a:latin typeface="Bebas Neue Regular" panose="00000500000000000000" pitchFamily="2" charset="0"/>
              </a:rPr>
              <a:t>3 </a:t>
            </a:r>
            <a:r>
              <a:rPr lang="fr-FR" sz="7300" dirty="0">
                <a:latin typeface="Bebas Neue Regular" panose="00000500000000000000" pitchFamily="2" charset="0"/>
              </a:rPr>
              <a:t>: </a:t>
            </a:r>
            <a:endParaRPr lang="fr-FR" sz="73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Cartographie de l’environnement</a:t>
            </a:r>
          </a:p>
          <a:p>
            <a:r>
              <a:rPr lang="fr-FR" sz="6400" dirty="0" smtClean="0">
                <a:latin typeface="Bebas Neue Regular" panose="00000500000000000000" pitchFamily="2" charset="0"/>
              </a:rPr>
              <a:t>Itération 4 </a:t>
            </a:r>
            <a:r>
              <a:rPr lang="fr-FR" sz="6400" dirty="0">
                <a:latin typeface="Bebas Neue Regular" panose="00000500000000000000" pitchFamily="2" charset="0"/>
              </a:rPr>
              <a:t>: </a:t>
            </a:r>
            <a:endParaRPr lang="fr-FR" sz="64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Déplacement du robot d’un point à un autre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Dessin de formes sur le sol</a:t>
            </a:r>
            <a:endParaRPr lang="fr-FR" sz="3200" dirty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469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Réalisations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Assemblage du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Communication client / serveur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du robot à distance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Détection des obstacles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Affichage des obstacles en 3d / 2D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4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Fonctionnement serveur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186" y="676469"/>
            <a:ext cx="7427627" cy="961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2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INTERFACE WEB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525" y="1254016"/>
            <a:ext cx="3480949" cy="560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8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INTERFACE 3D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52939"/>
            <a:ext cx="12192000" cy="556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4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Démo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51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264052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Questions ?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28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Présentation du projet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 err="1" smtClean="0">
                <a:latin typeface="Bebas Neue Regular" panose="00000500000000000000" pitchFamily="2" charset="0"/>
              </a:rPr>
              <a:t>Rsmart</a:t>
            </a:r>
            <a:r>
              <a:rPr lang="fr-FR" sz="3200" dirty="0" smtClean="0">
                <a:latin typeface="Bebas Neue Regular" panose="00000500000000000000" pitchFamily="2" charset="0"/>
              </a:rPr>
              <a:t> est un robot capable de se déplacer de manière autonome et de cartographier son environnement.</a:t>
            </a:r>
          </a:p>
          <a:p>
            <a:endParaRPr lang="fr-FR" sz="3200" dirty="0" smtClean="0">
              <a:latin typeface="Bebas Neue Regular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63" y="3302668"/>
            <a:ext cx="4740442" cy="35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4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Mission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Bebas Neue Regular" panose="00000500000000000000" pitchFamily="2" charset="0"/>
              </a:rPr>
              <a:t>La mission du projet RSmart est de créer un robot autonome.</a:t>
            </a:r>
          </a:p>
          <a:p>
            <a:r>
              <a:rPr lang="fr-FR" sz="3200" dirty="0">
                <a:latin typeface="Bebas Neue Regular" panose="00000500000000000000" pitchFamily="2" charset="0"/>
              </a:rPr>
              <a:t>Le robot sera capable de réaliser une cartographie de son environnement et de communiquer avec un serveur afin de lui déléguer des tâches.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8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Autofit/>
          </a:bodyPr>
          <a:lstStyle/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Contrôler le robot grâce à une carte </a:t>
            </a:r>
            <a:r>
              <a:rPr lang="fr-FR" sz="2000" dirty="0" err="1" smtClean="0">
                <a:effectLst/>
                <a:latin typeface="Bebas Neue Regular" panose="00000500000000000000" pitchFamily="50" charset="0"/>
              </a:rPr>
              <a:t>Netduino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Pouvoir détecter son environnement (murs, portes etc…) </a:t>
            </a:r>
          </a:p>
          <a:p>
            <a:r>
              <a:rPr lang="fr-FR" sz="2000" dirty="0" smtClean="0">
                <a:effectLst/>
                <a:latin typeface="Bebas Neue Regular" panose="00000500000000000000" pitchFamily="50" charset="0"/>
              </a:rPr>
              <a:t>-</a:t>
            </a:r>
            <a:r>
              <a:rPr lang="fr-FR" sz="2000" dirty="0">
                <a:effectLst/>
                <a:latin typeface="Bebas Neue Regular" panose="00000500000000000000" pitchFamily="50" charset="0"/>
              </a:rPr>
              <a:t>          Pouvoir connaitre la position du robot dans l’environnement.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Réaliser une cartographie de son 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environnement.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Communiquer avec un serveur afin de pouvoir effectuer de plus lourdes taches.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Pouvoir tracer un chemin prédéfini et le suivre : le déplacement du robot suivra des courbes (</a:t>
            </a:r>
            <a:r>
              <a:rPr lang="fr-FR" sz="2000" dirty="0" err="1">
                <a:effectLst/>
                <a:latin typeface="Bebas Neue Regular" panose="00000500000000000000" pitchFamily="50" charset="0"/>
              </a:rPr>
              <a:t>splines</a:t>
            </a:r>
            <a:r>
              <a:rPr lang="fr-FR" sz="2000" dirty="0">
                <a:effectLst/>
                <a:latin typeface="Bebas Neue Regular" panose="00000500000000000000" pitchFamily="50" charset="0"/>
              </a:rPr>
              <a:t>).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Mettre en place une reconnaissance vocale.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Mettre en place un écran ou des enceintes pour communiquer des informations.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          Réaliser une application Android permettant de contrôler le robot à distance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Parties prenantes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584579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Olivier </a:t>
            </a:r>
            <a:r>
              <a:rPr lang="fr-FR" sz="3200" dirty="0" err="1" smtClean="0">
                <a:latin typeface="Bebas Neue Regular" panose="00000500000000000000" pitchFamily="2" charset="0"/>
              </a:rPr>
              <a:t>spinelli</a:t>
            </a:r>
            <a:r>
              <a:rPr lang="fr-FR" sz="3200" dirty="0" smtClean="0">
                <a:latin typeface="Bebas Neue Regular" panose="00000500000000000000" pitchFamily="2" charset="0"/>
              </a:rPr>
              <a:t> : enseignant suiveur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Antoine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raquillet</a:t>
            </a:r>
            <a:r>
              <a:rPr lang="fr-FR" sz="3200" dirty="0" smtClean="0">
                <a:latin typeface="Bebas Neue Regular" panose="00000500000000000000" pitchFamily="2" charset="0"/>
              </a:rPr>
              <a:t> : enseignant suiveur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Éric </a:t>
            </a:r>
            <a:r>
              <a:rPr lang="fr-FR" sz="3200" dirty="0" err="1" smtClean="0">
                <a:latin typeface="Bebas Neue Regular" panose="00000500000000000000" pitchFamily="2" charset="0"/>
              </a:rPr>
              <a:t>lalitte</a:t>
            </a:r>
            <a:r>
              <a:rPr lang="fr-FR" sz="3200" dirty="0" smtClean="0">
                <a:latin typeface="Bebas Neue Regular" panose="00000500000000000000" pitchFamily="2" charset="0"/>
              </a:rPr>
              <a:t> : directeur de l’école, financement du projet</a:t>
            </a:r>
          </a:p>
          <a:p>
            <a:pPr marL="457200" indent="-457200">
              <a:buFontTx/>
              <a:buChar char="-"/>
            </a:pP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02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SWOT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193534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021823"/>
              </p:ext>
            </p:extLst>
          </p:nvPr>
        </p:nvGraphicFramePr>
        <p:xfrm>
          <a:off x="1708103" y="1516012"/>
          <a:ext cx="8765060" cy="5016849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4382530"/>
                <a:gridCol w="4382530"/>
              </a:tblGrid>
              <a:tr h="26048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effectLst/>
                          <a:latin typeface="Bebas Neue Regular" panose="00000500000000000000" pitchFamily="50" charset="0"/>
                        </a:rPr>
                        <a:t>FORCES</a:t>
                      </a:r>
                      <a:endParaRPr lang="fr-FR" sz="2000" b="0" dirty="0">
                        <a:solidFill>
                          <a:schemeClr val="bg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effectLst/>
                          <a:latin typeface="Bebas Neue Regular" panose="00000500000000000000" pitchFamily="50" charset="0"/>
                        </a:rPr>
                        <a:t>FAIBLESSES</a:t>
                      </a:r>
                      <a:endParaRPr lang="fr-FR" sz="2000" b="0" dirty="0">
                        <a:solidFill>
                          <a:schemeClr val="bg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Equipe motivée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Aucune compétence en électronique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Motivation du client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Impossibilité de tester le code en dehors de l’école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Matériel disponible immédiatement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Compétences techniques des membres de groupe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Equipe soudée et créative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3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solidFill>
                            <a:schemeClr val="tx1"/>
                          </a:solidFill>
                          <a:effectLst/>
                          <a:latin typeface="Bebas Neue Regular" panose="00000500000000000000" pitchFamily="50" charset="0"/>
                        </a:rPr>
                        <a:t>OPPORTUNITES</a:t>
                      </a:r>
                      <a:endParaRPr lang="fr-FR" sz="2000" b="0" dirty="0">
                        <a:solidFill>
                          <a:schemeClr val="tx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solidFill>
                            <a:schemeClr val="tx1"/>
                          </a:solidFill>
                          <a:effectLst/>
                          <a:latin typeface="Bebas Neue Regular" panose="00000500000000000000" pitchFamily="50" charset="0"/>
                        </a:rPr>
                        <a:t>MENACES</a:t>
                      </a:r>
                      <a:endParaRPr lang="fr-FR" sz="2000" b="0" dirty="0">
                        <a:solidFill>
                          <a:schemeClr val="tx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Découvrir la robotique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Manque de financement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Développer des nouvelles compétences techniques et organisationnelles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Perte de motivation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819150" algn="l"/>
                          <a:tab pos="1369695" algn="ctr"/>
                        </a:tabLs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Initier les étudiants de l’école à la robotique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Insatisfaction de suiveur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Mettre en place une filière de la robotique à IN’TECH INFO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Composants endommagés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Donner de la visibilité à l’école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Pertes morales en cas d’échec du projet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28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Matériel utilisé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Contrôleur </a:t>
            </a:r>
            <a:r>
              <a:rPr lang="fr-FR" sz="3200" dirty="0" err="1" smtClean="0">
                <a:latin typeface="Bebas Neue Regular" panose="00000500000000000000" pitchFamily="2" charset="0"/>
              </a:rPr>
              <a:t>netduino</a:t>
            </a:r>
            <a:r>
              <a:rPr lang="fr-FR" sz="3200" dirty="0" smtClean="0">
                <a:latin typeface="Bebas Neue Regular" panose="00000500000000000000" pitchFamily="2" charset="0"/>
              </a:rPr>
              <a:t> plus 2 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Châssis </a:t>
            </a:r>
            <a:r>
              <a:rPr lang="fr-FR" sz="3200" dirty="0" err="1" smtClean="0">
                <a:latin typeface="Bebas Neue Regular" panose="00000500000000000000" pitchFamily="2" charset="0"/>
              </a:rPr>
              <a:t>wild</a:t>
            </a:r>
            <a:r>
              <a:rPr lang="fr-FR" sz="3200" dirty="0" smtClean="0">
                <a:latin typeface="Bebas Neue Regular" panose="00000500000000000000" pitchFamily="2" charset="0"/>
              </a:rPr>
              <a:t> </a:t>
            </a:r>
            <a:r>
              <a:rPr lang="fr-FR" sz="3200" dirty="0" err="1" smtClean="0">
                <a:latin typeface="Bebas Neue Regular" panose="00000500000000000000" pitchFamily="2" charset="0"/>
              </a:rPr>
              <a:t>thumper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Capteurs infrarouges</a:t>
            </a:r>
          </a:p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 pi 2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Webcam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4 batteries externes 5v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Ecran </a:t>
            </a:r>
            <a:r>
              <a:rPr lang="fr-FR" sz="3200" dirty="0" err="1" smtClean="0">
                <a:latin typeface="Bebas Neue Regular" panose="00000500000000000000" pitchFamily="2" charset="0"/>
              </a:rPr>
              <a:t>lcd</a:t>
            </a:r>
            <a:r>
              <a:rPr lang="fr-FR" sz="3200" dirty="0" smtClean="0">
                <a:latin typeface="Bebas Neue Regular" panose="00000500000000000000" pitchFamily="2" charset="0"/>
              </a:rPr>
              <a:t> tactile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Contrôleur moteur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Routeur portatif</a:t>
            </a:r>
          </a:p>
          <a:p>
            <a:pPr marL="457200" indent="-457200">
              <a:buFontTx/>
              <a:buChar char="-"/>
            </a:pP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11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Matériel utilisé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798" y="371623"/>
            <a:ext cx="8804404" cy="1139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44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Technologies utilisées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33577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Controleur</a:t>
            </a:r>
            <a:r>
              <a:rPr lang="fr-FR" sz="3200" dirty="0" smtClean="0">
                <a:latin typeface="Bebas Neue Regular" panose="00000500000000000000" pitchFamily="2" charset="0"/>
              </a:rPr>
              <a:t> robot </a:t>
            </a:r>
            <a:r>
              <a:rPr lang="fr-FR" sz="3200" dirty="0" err="1" smtClean="0">
                <a:latin typeface="Bebas Neue Regular" panose="00000500000000000000" pitchFamily="2" charset="0"/>
              </a:rPr>
              <a:t>netduino</a:t>
            </a:r>
            <a:r>
              <a:rPr lang="fr-FR" sz="3200" dirty="0" smtClean="0">
                <a:latin typeface="Bebas Neue Regular" panose="00000500000000000000" pitchFamily="2" charset="0"/>
              </a:rPr>
              <a:t> : </a:t>
            </a:r>
            <a:r>
              <a:rPr lang="fr-FR" sz="3200" dirty="0" err="1" smtClean="0">
                <a:latin typeface="Bebas Neue Regular" panose="00000500000000000000" pitchFamily="2" charset="0"/>
              </a:rPr>
              <a:t>c#</a:t>
            </a:r>
            <a:r>
              <a:rPr lang="fr-FR" sz="3200" dirty="0" smtClean="0">
                <a:latin typeface="Bebas Neue Regular" panose="00000500000000000000" pitchFamily="2" charset="0"/>
              </a:rPr>
              <a:t> .Net Micro Framework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Interface web : html / </a:t>
            </a:r>
            <a:r>
              <a:rPr lang="fr-FR" sz="3200" dirty="0" err="1" smtClean="0">
                <a:latin typeface="Bebas Neue Regular" panose="00000500000000000000" pitchFamily="2" charset="0"/>
              </a:rPr>
              <a:t>css</a:t>
            </a:r>
            <a:r>
              <a:rPr lang="fr-FR" sz="3200" dirty="0" smtClean="0">
                <a:latin typeface="Bebas Neue Regular" panose="00000500000000000000" pitchFamily="2" charset="0"/>
              </a:rPr>
              <a:t> / </a:t>
            </a:r>
            <a:r>
              <a:rPr lang="fr-FR" sz="3200" dirty="0" err="1" smtClean="0">
                <a:latin typeface="Bebas Neue Regular" panose="00000500000000000000" pitchFamily="2" charset="0"/>
              </a:rPr>
              <a:t>javascript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Application mobile : java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: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raspbian</a:t>
            </a:r>
            <a:r>
              <a:rPr lang="fr-FR" sz="3200" dirty="0" smtClean="0">
                <a:latin typeface="Bebas Neue Regular" panose="00000500000000000000" pitchFamily="2" charset="0"/>
              </a:rPr>
              <a:t>/ </a:t>
            </a:r>
            <a:r>
              <a:rPr lang="fr-FR" sz="3200" dirty="0" err="1" smtClean="0">
                <a:latin typeface="Bebas Neue Regular" panose="00000500000000000000" pitchFamily="2" charset="0"/>
              </a:rPr>
              <a:t>fswebcam</a:t>
            </a:r>
            <a:r>
              <a:rPr lang="fr-FR" sz="3200" dirty="0" smtClean="0">
                <a:latin typeface="Bebas Neue Regular" panose="00000500000000000000" pitchFamily="2" charset="0"/>
              </a:rPr>
              <a:t>/motion</a:t>
            </a:r>
          </a:p>
          <a:p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241</TotalTime>
  <Words>385</Words>
  <Application>Microsoft Office PowerPoint</Application>
  <PresentationFormat>Grand écran</PresentationFormat>
  <Paragraphs>130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Arial</vt:lpstr>
      <vt:lpstr>Bebas Neue Bold</vt:lpstr>
      <vt:lpstr>Bebas Neue Regular</vt:lpstr>
      <vt:lpstr>Bookman Old Style</vt:lpstr>
      <vt:lpstr>Calibri</vt:lpstr>
      <vt:lpstr>Rockwell</vt:lpstr>
      <vt:lpstr>Times New Roman</vt:lpstr>
      <vt:lpstr>Damask</vt:lpstr>
      <vt:lpstr>rsMART</vt:lpstr>
      <vt:lpstr>Présentation du projet</vt:lpstr>
      <vt:lpstr>Mission</vt:lpstr>
      <vt:lpstr>Objectifs</vt:lpstr>
      <vt:lpstr>Parties prenantes</vt:lpstr>
      <vt:lpstr>SWOT</vt:lpstr>
      <vt:lpstr>Matériel utilisé</vt:lpstr>
      <vt:lpstr>Matériel utilisé</vt:lpstr>
      <vt:lpstr>Technologies utilisées</vt:lpstr>
      <vt:lpstr>Budget previsionnel</vt:lpstr>
      <vt:lpstr>Programme itérations</vt:lpstr>
      <vt:lpstr>Programme itérations</vt:lpstr>
      <vt:lpstr>Réalisations itération</vt:lpstr>
      <vt:lpstr>Fonctionnement serveur</vt:lpstr>
      <vt:lpstr>INTERFACE WEB</vt:lpstr>
      <vt:lpstr>INTERFACE 3D</vt:lpstr>
      <vt:lpstr>Démo</vt:lpstr>
      <vt:lpstr>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rsMART</dc:title>
  <dc:creator>CHATELAIN Valentin</dc:creator>
  <cp:lastModifiedBy>Val</cp:lastModifiedBy>
  <cp:revision>18</cp:revision>
  <dcterms:created xsi:type="dcterms:W3CDTF">2015-04-26T16:44:55Z</dcterms:created>
  <dcterms:modified xsi:type="dcterms:W3CDTF">2015-04-28T07:32:26Z</dcterms:modified>
</cp:coreProperties>
</file>

<file path=docProps/thumbnail.jpeg>
</file>